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8" r:id="rId5"/>
    <p:sldId id="279" r:id="rId6"/>
    <p:sldId id="272" r:id="rId7"/>
    <p:sldId id="281" r:id="rId8"/>
    <p:sldId id="282" r:id="rId9"/>
    <p:sldId id="271" r:id="rId10"/>
    <p:sldId id="280" r:id="rId11"/>
    <p:sldId id="283" r:id="rId12"/>
    <p:sldId id="25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A28C"/>
    <a:srgbClr val="A98B76"/>
    <a:srgbClr val="BC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458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98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69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86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7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37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672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408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092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347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910E-F1BB-4BFE-B5F9-2831F92FFFD0}" type="datetimeFigureOut">
              <a:rPr lang="hu-HU" smtClean="0"/>
              <a:t>2026. 03. 29.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A6FB5-437A-4DED-9CCE-5B2441130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94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10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Constantia" panose="0203060205030603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Constantia" panose="0203060205030603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Constantia" panose="0203060205030603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onstantia" panose="0203060205030603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onstantia" panose="0203060205030603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587499"/>
            <a:ext cx="9144000" cy="1033463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Az ember tragédiája</a:t>
            </a:r>
            <a:br>
              <a:rPr lang="hu-HU" b="1" dirty="0"/>
            </a:br>
            <a:r>
              <a:rPr lang="hu-HU" b="1" dirty="0"/>
              <a:t>a Nemzeti Színházban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6063506"/>
            <a:ext cx="9388669" cy="461962"/>
          </a:xfrm>
        </p:spPr>
        <p:txBody>
          <a:bodyPr>
            <a:normAutofit/>
          </a:bodyPr>
          <a:lstStyle/>
          <a:p>
            <a:r>
              <a:rPr lang="hu-HU" i="1" dirty="0"/>
              <a:t>Készítette: Kedvenc csapatom a Ráckevei Ady Endre Gimnáziumból</a:t>
            </a:r>
          </a:p>
          <a:p>
            <a:endParaRPr lang="hu-HU" i="1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0" y="4360863"/>
            <a:ext cx="12192000" cy="909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hu-HU" sz="4000" b="1" dirty="0" err="1"/>
              <a:t>Paulay</a:t>
            </a:r>
            <a:r>
              <a:rPr lang="hu-HU" sz="4000" b="1" dirty="0"/>
              <a:t> Ede, Németh Antal és Gellért Endre</a:t>
            </a:r>
          </a:p>
          <a:p>
            <a:r>
              <a:rPr lang="hu-HU" sz="4000" b="1" dirty="0"/>
              <a:t> rendezései</a:t>
            </a:r>
          </a:p>
          <a:p>
            <a:endParaRPr lang="hu-HU" sz="4000" b="1" dirty="0"/>
          </a:p>
          <a:p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344365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B987920-44E0-2452-A3B8-C35CF08DE9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83" y="412109"/>
            <a:ext cx="8045041" cy="603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040B71A-8A90-3A59-88AE-77439BC7D7A1}"/>
              </a:ext>
            </a:extLst>
          </p:cNvPr>
          <p:cNvSpPr txBox="1"/>
          <p:nvPr/>
        </p:nvSpPr>
        <p:spPr>
          <a:xfrm>
            <a:off x="755375" y="538469"/>
            <a:ext cx="10942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Constantia" panose="02030602050306030303" pitchFamily="18" charset="0"/>
              </a:rPr>
              <a:t>A Tragédia „kényes ügynek” számított az 1950-es években.</a:t>
            </a:r>
          </a:p>
          <a:p>
            <a:r>
              <a:rPr lang="hu-HU" sz="2000" dirty="0">
                <a:latin typeface="Constantia" panose="02030602050306030303" pitchFamily="18" charset="0"/>
              </a:rPr>
              <a:t>Az 1955-ös előadás előtt már több mint hét éve nem játszotta a Nemzeti Színház. A marxista–leninista szocialista-realista esztétika nem tartotta beilleszthetőnek a Tragédiát a „haladó hagyományok” kontextusába (biblikus színek, Falanszter (szocializmus?!))</a:t>
            </a:r>
          </a:p>
          <a:p>
            <a:r>
              <a:rPr lang="hu-HU" sz="2000" dirty="0">
                <a:latin typeface="Constantia" panose="02030602050306030303" pitchFamily="18" charset="0"/>
              </a:rPr>
              <a:t>Az ’55-ös színpadra állítás frenetikus sikert hozott. Nap nap után hosszú, türelmesen álldogáló embersorok kígyóztak a színház pénztára előtt, volt, kétszeres sor zárta körül a volt Nemzeti Színházat a Blaha Lujza téren. A hatalom azonban közbeszólt!</a:t>
            </a:r>
          </a:p>
          <a:p>
            <a:r>
              <a:rPr lang="hu-HU" sz="2000" dirty="0">
                <a:latin typeface="Constantia" panose="02030602050306030303" pitchFamily="18" charset="0"/>
              </a:rPr>
              <a:t>1955. február 21-én Rákosi megnézte az előadást. Már az első jelenetek után dühösen magyarázta kifogásait Major Tamásnak, a Nemzeti Színház igazgatójának. A második színt követően pedig az előadás másik két rendezőjét, Marton Endrét és Gellért Endrét is berendelték. Rákosi nekik is üvöltve tiltakozott a darab műsoron tartása ellen, ordított, csapkodott. Közben kint folyt az előadás, és Rákosi szavai alatt behallatszott a szalonba a színpadon énekelt Marseillaise…</a:t>
            </a:r>
          </a:p>
          <a:p>
            <a:r>
              <a:rPr lang="hu-HU" sz="2000" dirty="0">
                <a:latin typeface="Constantia" panose="02030602050306030303" pitchFamily="18" charset="0"/>
              </a:rPr>
              <a:t>A színháztörténeti és történelmi jelenet leglényegesebb mondata a következik: </a:t>
            </a:r>
            <a:r>
              <a:rPr lang="hu-HU" sz="2000" b="1" dirty="0">
                <a:latin typeface="Constantia" panose="02030602050306030303" pitchFamily="18" charset="0"/>
              </a:rPr>
              <a:t>"Maguknak csak az a szerencséjük, nem szeretek </a:t>
            </a:r>
            <a:r>
              <a:rPr lang="hu-HU" sz="2000" b="1" dirty="0" err="1">
                <a:latin typeface="Constantia" panose="02030602050306030303" pitchFamily="18" charset="0"/>
              </a:rPr>
              <a:t>mővészt</a:t>
            </a:r>
            <a:r>
              <a:rPr lang="hu-HU" sz="2000" b="1" dirty="0">
                <a:latin typeface="Constantia" panose="02030602050306030303" pitchFamily="18" charset="0"/>
              </a:rPr>
              <a:t> börtönben látni." </a:t>
            </a:r>
            <a:r>
              <a:rPr lang="hu-HU" sz="2000" dirty="0">
                <a:latin typeface="Constantia" panose="02030602050306030303" pitchFamily="18" charset="0"/>
              </a:rPr>
              <a:t>Rákosit (és Kádárt is) idegesítette a Tragédia közönségsikere. </a:t>
            </a:r>
          </a:p>
          <a:p>
            <a:r>
              <a:rPr lang="hu-HU" sz="2000" dirty="0">
                <a:latin typeface="Constantia" panose="02030602050306030303" pitchFamily="18" charset="0"/>
              </a:rPr>
              <a:t>Januárban 15-ször játszották, februárban ugyancsak 15-ször, de márciusban, Rákosi látogatása </a:t>
            </a:r>
            <a:r>
              <a:rPr lang="hu-HU" sz="2000" dirty="0" err="1">
                <a:latin typeface="Constantia" panose="02030602050306030303" pitchFamily="18" charset="0"/>
              </a:rPr>
              <a:t>utánmár</a:t>
            </a:r>
            <a:r>
              <a:rPr lang="hu-HU" sz="2000" dirty="0">
                <a:latin typeface="Constantia" panose="02030602050306030303" pitchFamily="18" charset="0"/>
              </a:rPr>
              <a:t> csak háromszor, áprilisban négyszer, májusban egyszer (!), júniusban kétszer – aztán az évad végén eltűnt a Nemzeti </a:t>
            </a:r>
            <a:r>
              <a:rPr lang="hu-HU" sz="2000" dirty="0" err="1">
                <a:latin typeface="Constantia" panose="02030602050306030303" pitchFamily="18" charset="0"/>
              </a:rPr>
              <a:t>színpadáról</a:t>
            </a:r>
            <a:r>
              <a:rPr lang="hu-HU" sz="2000" dirty="0">
                <a:latin typeface="Constantia" panose="0203060205030603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54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3643DBA-1EE5-489A-0690-66F0D306CC41}"/>
              </a:ext>
            </a:extLst>
          </p:cNvPr>
          <p:cNvSpPr txBox="1"/>
          <p:nvPr/>
        </p:nvSpPr>
        <p:spPr>
          <a:xfrm>
            <a:off x="844827" y="987440"/>
            <a:ext cx="10982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Constantia" panose="02030602050306030303" pitchFamily="18" charset="0"/>
              </a:rPr>
              <a:t>A Tragédiát két szereposztásban játszották. Az előadás fél hétkor kezdődött, s valamikor éjfél után ért véget (szünetekkel).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93E9ACF-68A6-6B01-2F52-36B66394E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4" y="2038705"/>
            <a:ext cx="3826566" cy="371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Balogh Géza: Az ember tragédiája nemzeti színházi előadásai a diktatúrában  és a diktatúra után | Nemzeti Színház">
            <a:extLst>
              <a:ext uri="{FF2B5EF4-FFF2-40B4-BE49-F238E27FC236}">
                <a16:creationId xmlns:a16="http://schemas.microsoft.com/office/drawing/2014/main" id="{B13B6E0B-09D9-FF3A-BF7C-BED85638F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3333" r="6141" b="1240"/>
          <a:stretch>
            <a:fillRect/>
          </a:stretch>
        </p:blipFill>
        <p:spPr bwMode="auto">
          <a:xfrm>
            <a:off x="662609" y="2064868"/>
            <a:ext cx="4438403" cy="3543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DC526DD-3626-0621-09FE-89765D0F08E2}"/>
              </a:ext>
            </a:extLst>
          </p:cNvPr>
          <p:cNvSpPr txBox="1"/>
          <p:nvPr/>
        </p:nvSpPr>
        <p:spPr>
          <a:xfrm>
            <a:off x="1189042" y="5754630"/>
            <a:ext cx="41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Ádám: Básti Lajos   Éva: Lukács Margit </a:t>
            </a:r>
          </a:p>
          <a:p>
            <a:r>
              <a:rPr lang="hu-HU" dirty="0">
                <a:latin typeface="Constantia" panose="02030602050306030303" pitchFamily="18" charset="0"/>
              </a:rPr>
              <a:t>Lucifer: Major Tamás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734020F-B834-980F-897F-AF91E97127FF}"/>
              </a:ext>
            </a:extLst>
          </p:cNvPr>
          <p:cNvSpPr txBox="1"/>
          <p:nvPr/>
        </p:nvSpPr>
        <p:spPr>
          <a:xfrm>
            <a:off x="7932979" y="5477631"/>
            <a:ext cx="3151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Ádám: Bessenyei Ferenc</a:t>
            </a:r>
          </a:p>
          <a:p>
            <a:r>
              <a:rPr lang="hu-HU" dirty="0">
                <a:latin typeface="Constantia" panose="02030602050306030303" pitchFamily="18" charset="0"/>
              </a:rPr>
              <a:t>Éva: Szörényi Éva</a:t>
            </a:r>
          </a:p>
          <a:p>
            <a:r>
              <a:rPr lang="hu-HU" dirty="0">
                <a:latin typeface="Constantia" panose="02030602050306030303" pitchFamily="18" charset="0"/>
              </a:rPr>
              <a:t>Lucifer: Ungvári László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8A5D900-AA18-0DD1-6BA4-6C0673616BCC}"/>
              </a:ext>
            </a:extLst>
          </p:cNvPr>
          <p:cNvSpPr txBox="1"/>
          <p:nvPr/>
        </p:nvSpPr>
        <p:spPr>
          <a:xfrm>
            <a:off x="1848678" y="375051"/>
            <a:ext cx="795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Constantia" panose="02030602050306030303" pitchFamily="18" charset="0"/>
              </a:rPr>
              <a:t>Az ember tragédiája, 1955. január 7.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7FF5B7F-D7C6-C3BD-9B38-2D3CD6D9DBBC}"/>
              </a:ext>
            </a:extLst>
          </p:cNvPr>
          <p:cNvSpPr txBox="1"/>
          <p:nvPr/>
        </p:nvSpPr>
        <p:spPr>
          <a:xfrm>
            <a:off x="8694711" y="2177242"/>
            <a:ext cx="3011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Constantia" panose="02030602050306030303" pitchFamily="18" charset="0"/>
              </a:rPr>
              <a:t>Gellért rendezésében egyesítette a </a:t>
            </a:r>
            <a:r>
              <a:rPr lang="hu-HU" sz="2000" dirty="0" err="1">
                <a:latin typeface="Constantia" panose="02030602050306030303" pitchFamily="18" charset="0"/>
              </a:rPr>
              <a:t>Paulay</a:t>
            </a:r>
            <a:r>
              <a:rPr lang="hu-HU" sz="2000" dirty="0">
                <a:latin typeface="Constantia" panose="02030602050306030303" pitchFamily="18" charset="0"/>
              </a:rPr>
              <a:t>-féle „képsorozat” koncepciót, és Hevesi Sándor időtlenebb, misztériumszerű világát, illetve a látványvilágra Zichy Mihály illusztrációi is hatottak.</a:t>
            </a:r>
          </a:p>
        </p:txBody>
      </p:sp>
    </p:spTree>
    <p:extLst>
      <p:ext uri="{BB962C8B-B14F-4D97-AF65-F5344CB8AC3E}">
        <p14:creationId xmlns:p14="http://schemas.microsoft.com/office/powerpoint/2010/main" val="29975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46718" y="2911150"/>
            <a:ext cx="9144000" cy="897391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2">
                    <a:lumMod val="10000"/>
                  </a:schemeClr>
                </a:solidFill>
              </a:rPr>
              <a:t>Köszönjük a figyelmet!</a:t>
            </a: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430694" y="6396038"/>
            <a:ext cx="9330612" cy="46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i="1" dirty="0"/>
              <a:t>Készítette: Kedvenc csapatom a Ráckevei Ady Endre Gimnáziumból</a:t>
            </a:r>
          </a:p>
          <a:p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125002470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ulay Ede [Digitális Képarchívum - DKA-059806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51" y="604579"/>
            <a:ext cx="2026745" cy="2610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596" y="544139"/>
            <a:ext cx="2846708" cy="963108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err="1"/>
              <a:t>Paulay</a:t>
            </a:r>
            <a:r>
              <a:rPr lang="hu-HU" sz="2800" b="1" dirty="0"/>
              <a:t> Ede</a:t>
            </a:r>
            <a:br>
              <a:rPr lang="hu-HU" sz="2800" b="1" dirty="0"/>
            </a:br>
            <a:r>
              <a:rPr lang="hu-HU" sz="2800" b="1" dirty="0"/>
              <a:t>(1836-1894)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596" y="1669799"/>
            <a:ext cx="10515600" cy="4351338"/>
          </a:xfrm>
        </p:spPr>
        <p:txBody>
          <a:bodyPr>
            <a:noAutofit/>
          </a:bodyPr>
          <a:lstStyle/>
          <a:p>
            <a:r>
              <a:rPr lang="hu-HU" sz="2000" dirty="0"/>
              <a:t>szülei egyházi pályára szánták, ő azonban 1851-ben Kassán színész lett.</a:t>
            </a:r>
          </a:p>
          <a:p>
            <a:r>
              <a:rPr lang="hu-HU" sz="2000" dirty="0"/>
              <a:t>Vándorszínészi évek: Kolozsvár, Szeged, Debrecen, Győr.</a:t>
            </a:r>
          </a:p>
          <a:p>
            <a:r>
              <a:rPr lang="hu-HU" sz="2000" dirty="0"/>
              <a:t>1863-tól a Nemzeti Színház színésze, ahol </a:t>
            </a:r>
            <a:r>
              <a:rPr lang="hu-HU" sz="2000" i="1" dirty="0"/>
              <a:t>Hamlet</a:t>
            </a:r>
            <a:r>
              <a:rPr lang="hu-HU" sz="2000" dirty="0"/>
              <a:t>et, </a:t>
            </a:r>
            <a:r>
              <a:rPr lang="hu-HU" sz="2000" i="1" dirty="0"/>
              <a:t>Bánk bán</a:t>
            </a:r>
            <a:r>
              <a:rPr lang="hu-HU" sz="2000" dirty="0"/>
              <a:t>t játszott.</a:t>
            </a:r>
          </a:p>
          <a:p>
            <a:r>
              <a:rPr lang="hu-HU" sz="2000" dirty="0"/>
              <a:t>Rendezőként első munkája a Hamlet volt. Tíz évvel később távozni kényszerült (</a:t>
            </a:r>
            <a:r>
              <a:rPr lang="hu-HU" sz="2000" dirty="0" err="1"/>
              <a:t>összeverekedett</a:t>
            </a:r>
            <a:r>
              <a:rPr lang="hu-HU" sz="2000" dirty="0"/>
              <a:t> egy súgóval).</a:t>
            </a:r>
          </a:p>
          <a:p>
            <a:r>
              <a:rPr lang="hu-HU" sz="2000" dirty="0"/>
              <a:t>Évekkel később tért vissza rendezőként bécsi, londoni tapasztalatokkal, Bécstől Londonig számos színházban gyűjtött tapasztalatot, majd főigazgatói posztot töltötte be haláláig.</a:t>
            </a:r>
          </a:p>
          <a:p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  <a:ea typeface="Yu Gothic UI Semibold" panose="020B0700000000000000" pitchFamily="34" charset="-128"/>
              </a:rPr>
              <a:t>Nevéhez fűződik a „Shakespeare-kultusz” meghonosítása a Nemzeti Színházban: 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Hamlet, Szentivánéji álom, Rómeó és Júlia, A vihar, Julius Caesar, Téli rege.</a:t>
            </a:r>
            <a:endParaRPr lang="hu-HU" sz="2000" dirty="0">
              <a:solidFill>
                <a:schemeClr val="tx1">
                  <a:lumMod val="95000"/>
                  <a:lumOff val="5000"/>
                </a:schemeClr>
              </a:solidFill>
              <a:ea typeface="Yu Gothic UI Semibold" panose="020B0700000000000000" pitchFamily="34" charset="-128"/>
            </a:endParaRPr>
          </a:p>
          <a:p>
            <a:r>
              <a:rPr lang="hu-HU" sz="2000" dirty="0" err="1">
                <a:solidFill>
                  <a:schemeClr val="tx1">
                    <a:lumMod val="95000"/>
                    <a:lumOff val="5000"/>
                  </a:schemeClr>
                </a:solidFill>
                <a:ea typeface="Yu Gothic UI Semibold" panose="020B0700000000000000" pitchFamily="34" charset="-128"/>
              </a:rPr>
              <a:t>Szophoklés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  <a:ea typeface="Yu Gothic UI Semibold" panose="020B0700000000000000" pitchFamily="34" charset="-128"/>
              </a:rPr>
              <a:t>: Elektra és az Antigoné.</a:t>
            </a:r>
          </a:p>
          <a:p>
            <a:r>
              <a:rPr lang="hu-HU" sz="2000" dirty="0" err="1">
                <a:solidFill>
                  <a:schemeClr val="tx1">
                    <a:lumMod val="95000"/>
                    <a:lumOff val="5000"/>
                  </a:schemeClr>
                </a:solidFill>
                <a:ea typeface="Yu Gothic UI Semibold" panose="020B0700000000000000" pitchFamily="34" charset="-128"/>
              </a:rPr>
              <a:t>Madách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  <a:ea typeface="Yu Gothic UI Semibold" panose="020B0700000000000000" pitchFamily="34" charset="-128"/>
              </a:rPr>
              <a:t> Imre: Az ember tragédiája (1883. szeptember 21.)</a:t>
            </a:r>
            <a:endParaRPr lang="hu-HU" sz="2000" dirty="0"/>
          </a:p>
          <a:p>
            <a:r>
              <a:rPr lang="hu-HU" sz="2000" dirty="0"/>
              <a:t> Legnagyobb érdeme a régi magyar drámai irodalom fölelevenítése. Élete fő művének </a:t>
            </a:r>
            <a:r>
              <a:rPr lang="hu-HU" sz="2000" i="1" dirty="0"/>
              <a:t>Az ember tragédiája</a:t>
            </a:r>
            <a:r>
              <a:rPr lang="hu-HU" sz="2000" dirty="0"/>
              <a:t> színpadi átdolgozását és első előadását tartják. 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F76873C-8E71-4448-3D20-4C5DA53264AA}"/>
              </a:ext>
            </a:extLst>
          </p:cNvPr>
          <p:cNvSpPr txBox="1"/>
          <p:nvPr/>
        </p:nvSpPr>
        <p:spPr>
          <a:xfrm>
            <a:off x="4122069" y="491584"/>
            <a:ext cx="4876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002060"/>
                </a:solidFill>
                <a:latin typeface="Edwardian Script ITC" panose="030303020407070D0804" pitchFamily="66" charset="0"/>
              </a:rPr>
              <a:t>„Az nyer, aki mer!”</a:t>
            </a:r>
          </a:p>
        </p:txBody>
      </p:sp>
    </p:spTree>
    <p:extLst>
      <p:ext uri="{BB962C8B-B14F-4D97-AF65-F5344CB8AC3E}">
        <p14:creationId xmlns:p14="http://schemas.microsoft.com/office/powerpoint/2010/main" val="407216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4C0DD577-5D34-ACC3-95DE-CD69EB378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2148" r="54084" b="23556"/>
          <a:stretch>
            <a:fillRect/>
          </a:stretch>
        </p:blipFill>
        <p:spPr>
          <a:xfrm>
            <a:off x="6197166" y="2514134"/>
            <a:ext cx="1837831" cy="2667532"/>
          </a:xfrm>
          <a:prstGeom prst="rect">
            <a:avLst/>
          </a:prstGeom>
        </p:spPr>
      </p:pic>
      <p:pic>
        <p:nvPicPr>
          <p:cNvPr id="2052" name="Picture 4" descr="TITOK A MÚLTBÓL: SAJÁT ÖCCSE AKARTA MEGÖLNI A DÍVÁT, JÁSZAI MARIT -  Újságmúze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1438" r="21373" b="-832"/>
          <a:stretch>
            <a:fillRect/>
          </a:stretch>
        </p:blipFill>
        <p:spPr bwMode="auto">
          <a:xfrm>
            <a:off x="3795783" y="1847804"/>
            <a:ext cx="2519206" cy="26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2406228" y="490358"/>
            <a:ext cx="7379541" cy="119123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/>
              <a:t>Az ember tragédiája ősbemutatója 1883. szeptember 21.</a:t>
            </a:r>
          </a:p>
        </p:txBody>
      </p:sp>
      <p:sp>
        <p:nvSpPr>
          <p:cNvPr id="14" name="Tartalom helye 2"/>
          <p:cNvSpPr txBox="1">
            <a:spLocks/>
          </p:cNvSpPr>
          <p:nvPr/>
        </p:nvSpPr>
        <p:spPr>
          <a:xfrm>
            <a:off x="715988" y="5521608"/>
            <a:ext cx="3306092" cy="962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i="1" dirty="0"/>
              <a:t>Ádám: Nagy Imre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200" i="1" dirty="0"/>
              <a:t>(Kossuth Lajos keresztfia)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000" i="1" dirty="0"/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4949147" y="5555133"/>
            <a:ext cx="2293705" cy="444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200" i="1" dirty="0"/>
              <a:t>Éva: Jászai Mari</a:t>
            </a:r>
          </a:p>
        </p:txBody>
      </p:sp>
      <p:sp>
        <p:nvSpPr>
          <p:cNvPr id="16" name="Tartalom helye 2"/>
          <p:cNvSpPr txBox="1">
            <a:spLocks/>
          </p:cNvSpPr>
          <p:nvPr/>
        </p:nvSpPr>
        <p:spPr>
          <a:xfrm>
            <a:off x="8337866" y="5521608"/>
            <a:ext cx="3138146" cy="776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200" i="1" dirty="0"/>
              <a:t>Lucifer: Gyenes László</a:t>
            </a:r>
          </a:p>
          <a:p>
            <a:pPr marL="0" indent="0">
              <a:buNone/>
            </a:pPr>
            <a:r>
              <a:rPr lang="hu-HU" sz="2000" dirty="0"/>
              <a:t>(40 évig játszotta Lucifert)</a:t>
            </a:r>
            <a:endParaRPr lang="hu-HU" sz="2200" i="1" dirty="0"/>
          </a:p>
          <a:p>
            <a:pPr marL="0" indent="0">
              <a:buFont typeface="Arial" panose="020B0604020202020204" pitchFamily="34" charset="0"/>
              <a:buNone/>
            </a:pPr>
            <a:endParaRPr lang="hu-HU" sz="2200" i="1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CF8A7A8-2ED8-A70E-B70F-26250B0E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83" t="33766" r="22250" b="18371"/>
          <a:stretch>
            <a:fillRect/>
          </a:stretch>
        </p:blipFill>
        <p:spPr>
          <a:xfrm>
            <a:off x="2373701" y="2514134"/>
            <a:ext cx="1363169" cy="268543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F9DC2AE-E852-5AC4-FF75-5324522F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83" t="30824" r="3876" b="18174"/>
          <a:stretch>
            <a:fillRect/>
          </a:stretch>
        </p:blipFill>
        <p:spPr>
          <a:xfrm>
            <a:off x="9962727" y="2508451"/>
            <a:ext cx="1513285" cy="26732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050" name="Picture 2" descr="Nagy Imre (színművész, 1849–1893) – Wikipéd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" b="10800"/>
          <a:stretch>
            <a:fillRect/>
          </a:stretch>
        </p:blipFill>
        <p:spPr bwMode="auto">
          <a:xfrm>
            <a:off x="653597" y="1847804"/>
            <a:ext cx="1913806" cy="26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yenes László (színművész)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87" y="1847804"/>
            <a:ext cx="1865340" cy="27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770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D7AC9A5-ACE0-A2E8-0E7E-30ACF174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2" t="26052" r="47598" b="10920"/>
          <a:stretch>
            <a:fillRect/>
          </a:stretch>
        </p:blipFill>
        <p:spPr>
          <a:xfrm>
            <a:off x="776679" y="858785"/>
            <a:ext cx="3328428" cy="4404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614F67E-153E-5B9C-102C-E62CDF86B409}"/>
              </a:ext>
            </a:extLst>
          </p:cNvPr>
          <p:cNvSpPr txBox="1"/>
          <p:nvPr/>
        </p:nvSpPr>
        <p:spPr>
          <a:xfrm>
            <a:off x="4331280" y="3963703"/>
            <a:ext cx="6883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Constantia" panose="02030602050306030303" pitchFamily="18" charset="0"/>
              </a:rPr>
              <a:t>„Péntek. Rám virradt végre a nagy nap. Jártam-keltem egész délelőtt, nem volt nyugtom. </a:t>
            </a:r>
            <a:r>
              <a:rPr lang="hu-HU" i="1" dirty="0" err="1">
                <a:latin typeface="Constantia" panose="02030602050306030303" pitchFamily="18" charset="0"/>
              </a:rPr>
              <a:t>Végignéztem</a:t>
            </a:r>
            <a:r>
              <a:rPr lang="hu-HU" i="1" dirty="0">
                <a:latin typeface="Constantia" panose="02030602050306030303" pitchFamily="18" charset="0"/>
              </a:rPr>
              <a:t> az öltözőkben az összes ruházatot (...) megkezdődött a nyitány. Telt ház, gyönyörű közönség – mindenki arcán a várakozás és kíváncsiság izgatottsága. A nyitány hosszú és fárasztó volt. Végre felment a függöny, a három előjátéki kép roppant hatást idézett elő. Az egész ház tapsolt és hívott, végre kimentem, kétszer egymásután. A siker el volt döntve, és képről képre fokozódott.” 					</a:t>
            </a:r>
            <a:r>
              <a:rPr lang="hu-HU" i="1" dirty="0" err="1">
                <a:latin typeface="Constantia" panose="02030602050306030303" pitchFamily="18" charset="0"/>
              </a:rPr>
              <a:t>Paulay</a:t>
            </a:r>
            <a:r>
              <a:rPr lang="hu-HU" i="1" dirty="0">
                <a:latin typeface="Constantia" panose="02030602050306030303" pitchFamily="18" charset="0"/>
              </a:rPr>
              <a:t> Ede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A70B7A1-8FB5-8342-A3F0-062D372497BD}"/>
              </a:ext>
            </a:extLst>
          </p:cNvPr>
          <p:cNvSpPr txBox="1"/>
          <p:nvPr/>
        </p:nvSpPr>
        <p:spPr>
          <a:xfrm>
            <a:off x="1323164" y="5419378"/>
            <a:ext cx="235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>
                <a:latin typeface="Constantia" panose="02030602050306030303" pitchFamily="18" charset="0"/>
              </a:rPr>
              <a:t>Paulay</a:t>
            </a:r>
            <a:r>
              <a:rPr lang="hu-HU" i="1" dirty="0">
                <a:latin typeface="Constantia" panose="02030602050306030303" pitchFamily="18" charset="0"/>
              </a:rPr>
              <a:t> Ede 1887-ben</a:t>
            </a:r>
            <a:endParaRPr lang="hu-HU" sz="1600" i="1" dirty="0">
              <a:latin typeface="Constantia" panose="02030602050306030303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1148A9-1B28-B8BA-8A20-EBBE741EA0A3}"/>
              </a:ext>
            </a:extLst>
          </p:cNvPr>
          <p:cNvSpPr txBox="1"/>
          <p:nvPr/>
        </p:nvSpPr>
        <p:spPr>
          <a:xfrm>
            <a:off x="4472474" y="585973"/>
            <a:ext cx="6814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Constantia" panose="02030602050306030303" pitchFamily="18" charset="0"/>
              </a:rPr>
              <a:t>„Az első kérdés, mely előttem fölmerült akkor, midőn Az ember tragédiája </a:t>
            </a:r>
            <a:r>
              <a:rPr lang="hu-HU" i="1" dirty="0" err="1">
                <a:latin typeface="Constantia" panose="02030602050306030303" pitchFamily="18" charset="0"/>
              </a:rPr>
              <a:t>szinrehozatalának</a:t>
            </a:r>
            <a:r>
              <a:rPr lang="hu-HU" i="1" dirty="0">
                <a:latin typeface="Constantia" panose="02030602050306030303" pitchFamily="18" charset="0"/>
              </a:rPr>
              <a:t> gondolata bennem megfogant, az volt: van-e valakinek joga oly költői </a:t>
            </a:r>
            <a:r>
              <a:rPr lang="hu-HU" i="1" dirty="0" err="1">
                <a:latin typeface="Constantia" panose="02030602050306030303" pitchFamily="18" charset="0"/>
              </a:rPr>
              <a:t>müvet</a:t>
            </a:r>
            <a:r>
              <a:rPr lang="hu-HU" i="1" dirty="0">
                <a:latin typeface="Constantia" panose="02030602050306030303" pitchFamily="18" charset="0"/>
              </a:rPr>
              <a:t>, melyet szerzője nem </a:t>
            </a:r>
            <a:r>
              <a:rPr lang="hu-HU" i="1" dirty="0" err="1">
                <a:latin typeface="Constantia" panose="02030602050306030303" pitchFamily="18" charset="0"/>
              </a:rPr>
              <a:t>szinpadra</a:t>
            </a:r>
            <a:r>
              <a:rPr lang="hu-HU" i="1" dirty="0">
                <a:latin typeface="Constantia" panose="02030602050306030303" pitchFamily="18" charset="0"/>
              </a:rPr>
              <a:t> szánt, melyet nem is drámának nevezett, melyet az előadás kellékeinek mellőzésével alkotott, </a:t>
            </a:r>
            <a:r>
              <a:rPr lang="hu-HU" i="1" dirty="0" err="1">
                <a:latin typeface="Constantia" panose="02030602050306030303" pitchFamily="18" charset="0"/>
              </a:rPr>
              <a:t>szinpadra</a:t>
            </a:r>
            <a:r>
              <a:rPr lang="hu-HU" i="1" dirty="0">
                <a:latin typeface="Constantia" panose="02030602050306030303" pitchFamily="18" charset="0"/>
              </a:rPr>
              <a:t> vinni?”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ED5B69-4CA0-CEA5-D3FD-407A32A64F31}"/>
              </a:ext>
            </a:extLst>
          </p:cNvPr>
          <p:cNvSpPr txBox="1"/>
          <p:nvPr/>
        </p:nvSpPr>
        <p:spPr>
          <a:xfrm>
            <a:off x="4430674" y="2413337"/>
            <a:ext cx="6984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 </a:t>
            </a:r>
            <a:r>
              <a:rPr lang="hu-HU" i="1" dirty="0">
                <a:latin typeface="Constantia" panose="02030602050306030303" pitchFamily="18" charset="0"/>
              </a:rPr>
              <a:t>„… középutat választottam a szükséges és a fölösleges közt. Díszes, de nem csillogó keretet terveztem a képekhez. Sehol se akartam a külső fénnyel vonni el a figyelmet a költeményről; de törekedtem mindent előállítani, ami világosabbá, könnyen érthetővé teheti.”</a:t>
            </a:r>
          </a:p>
        </p:txBody>
      </p:sp>
    </p:spTree>
    <p:extLst>
      <p:ext uri="{BB962C8B-B14F-4D97-AF65-F5344CB8AC3E}">
        <p14:creationId xmlns:p14="http://schemas.microsoft.com/office/powerpoint/2010/main" val="33061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7B29C8-35F1-B084-1FD5-337867C7C3CA}"/>
              </a:ext>
            </a:extLst>
          </p:cNvPr>
          <p:cNvSpPr txBox="1"/>
          <p:nvPr/>
        </p:nvSpPr>
        <p:spPr>
          <a:xfrm>
            <a:off x="604568" y="478020"/>
            <a:ext cx="6104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Először alkalmaztak villanyvilágítást, illetve a megnagyobbított színpadon forgókat és süllyesztőket alkalmaztak.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6E6D6E-8792-20AF-273D-00873CBB2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4445" r="13167" b="15259"/>
          <a:stretch>
            <a:fillRect/>
          </a:stretch>
        </p:blipFill>
        <p:spPr>
          <a:xfrm>
            <a:off x="6820101" y="678657"/>
            <a:ext cx="4583404" cy="32612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DE10DEF-6BB1-8CEB-427D-8CE46A8CF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247" y="3862405"/>
            <a:ext cx="1962376" cy="2735389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20F6F67-B8CD-400E-6F89-336ED3C81B2B}"/>
              </a:ext>
            </a:extLst>
          </p:cNvPr>
          <p:cNvSpPr txBox="1"/>
          <p:nvPr/>
        </p:nvSpPr>
        <p:spPr>
          <a:xfrm>
            <a:off x="664533" y="3217232"/>
            <a:ext cx="6192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Jászai Mari jelmezeinek megtervezéséhez </a:t>
            </a:r>
            <a:r>
              <a:rPr lang="hu-HU" i="1" dirty="0">
                <a:latin typeface="Constantia" panose="02030602050306030303" pitchFamily="18" charset="0"/>
              </a:rPr>
              <a:t>Feszty Árpád</a:t>
            </a:r>
            <a:r>
              <a:rPr lang="hu-HU" dirty="0">
                <a:latin typeface="Constantia" panose="02030602050306030303" pitchFamily="18" charset="0"/>
              </a:rPr>
              <a:t> és </a:t>
            </a:r>
            <a:r>
              <a:rPr lang="hu-HU" i="1" dirty="0" err="1">
                <a:latin typeface="Constantia" panose="02030602050306030303" pitchFamily="18" charset="0"/>
              </a:rPr>
              <a:t>Paczka</a:t>
            </a:r>
            <a:r>
              <a:rPr lang="hu-HU" i="1" dirty="0">
                <a:latin typeface="Constantia" panose="02030602050306030303" pitchFamily="18" charset="0"/>
              </a:rPr>
              <a:t> Ferenc</a:t>
            </a:r>
            <a:r>
              <a:rPr lang="hu-HU" dirty="0">
                <a:latin typeface="Constantia" panose="02030602050306030303" pitchFamily="18" charset="0"/>
              </a:rPr>
              <a:t> festőművészek segítségét kérte.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Jászai először nem örült a szerepnek: </a:t>
            </a:r>
            <a:r>
              <a:rPr lang="hu-HU" i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„Hogy fogom én eljátszani Évát? Hiszen az esténként tíz külön alakítást kíván!”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1A0C084-D3E7-A7A9-ED2A-2F37CCFC9FBB}"/>
              </a:ext>
            </a:extLst>
          </p:cNvPr>
          <p:cNvSpPr txBox="1"/>
          <p:nvPr/>
        </p:nvSpPr>
        <p:spPr>
          <a:xfrm>
            <a:off x="604568" y="1401350"/>
            <a:ext cx="6312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A jelmezeket </a:t>
            </a:r>
            <a:r>
              <a:rPr lang="hu-HU" dirty="0" err="1">
                <a:latin typeface="Constantia" panose="02030602050306030303" pitchFamily="18" charset="0"/>
              </a:rPr>
              <a:t>Paulay</a:t>
            </a:r>
            <a:r>
              <a:rPr lang="hu-HU" dirty="0">
                <a:latin typeface="Constantia" panose="02030602050306030303" pitchFamily="18" charset="0"/>
              </a:rPr>
              <a:t> válogatta, Ádám és Lucifer jelmezeit pedig ő is tervezte. 1500 forint támogatást kapott a darab, ami nagyon kevés volt</a:t>
            </a:r>
          </a:p>
          <a:p>
            <a:r>
              <a:rPr lang="hu-HU" i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„Régi kosztümöket szedtünk elő, kopott díszleteket alakítottunk, festettünk át - megtettünk mindent, amit a kevés pénzből lehetett” 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–Gyenes László</a:t>
            </a:r>
            <a:endParaRPr lang="hu-HU" dirty="0">
              <a:latin typeface="Constantia" panose="02030602050306030303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290C921-A4CF-1755-E382-FAC0231F06DC}"/>
              </a:ext>
            </a:extLst>
          </p:cNvPr>
          <p:cNvSpPr txBox="1"/>
          <p:nvPr/>
        </p:nvSpPr>
        <p:spPr>
          <a:xfrm>
            <a:off x="604567" y="4694560"/>
            <a:ext cx="839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 A kísérőzenét Erkel Gyula (Erkel Ferenc fia) szerezte.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A Nemzeti színház teljes társulata részt vett a </a:t>
            </a:r>
            <a:r>
              <a:rPr lang="hu-HU" dirty="0" err="1">
                <a:latin typeface="Constantia" panose="02030602050306030303" pitchFamily="18" charset="0"/>
              </a:rPr>
              <a:t>monumentáis</a:t>
            </a:r>
            <a:r>
              <a:rPr lang="hu-HU" dirty="0">
                <a:latin typeface="Constantia" panose="02030602050306030303" pitchFamily="18" charset="0"/>
              </a:rPr>
              <a:t> előadásban.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onstantia" panose="02030602050306030303" pitchFamily="18" charset="0"/>
              </a:rPr>
              <a:t>A </a:t>
            </a:r>
            <a:r>
              <a:rPr lang="hu-HU" dirty="0" err="1">
                <a:latin typeface="Constantia" panose="02030602050306030303" pitchFamily="18" charset="0"/>
              </a:rPr>
              <a:t>Paulay</a:t>
            </a:r>
            <a:r>
              <a:rPr lang="hu-HU" dirty="0">
                <a:latin typeface="Constantia" panose="02030602050306030303" pitchFamily="18" charset="0"/>
              </a:rPr>
              <a:t>-féle rendezést 1905-ig játszották. (Podmaniczky Frigyes báró, a színház intendánsa korábban tíz előadást sem jósolt…)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980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0596" y="395383"/>
            <a:ext cx="449386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Németh Antal</a:t>
            </a:r>
            <a:br>
              <a:rPr lang="hu-HU" sz="3200" b="1" dirty="0"/>
            </a:br>
            <a:r>
              <a:rPr lang="hu-HU" sz="3200" b="1" dirty="0"/>
              <a:t>(1903-1968)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518472"/>
            <a:ext cx="9085119" cy="436278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u-HU" sz="1800" dirty="0"/>
              <a:t>Budapesti születésű rendező, egyetemi tanár, színháztörténeti író és a Nemzeti Színház igazgatója volt 1935 és 1944 között</a:t>
            </a:r>
          </a:p>
          <a:p>
            <a:pPr marL="0" lvl="0" indent="0">
              <a:buNone/>
            </a:pPr>
            <a:r>
              <a:rPr lang="hu-HU" sz="1800" dirty="0"/>
              <a:t>Rengeteg helyen tanult (Berlin, Párizs, Bécs, Köln, München, Budapest)</a:t>
            </a:r>
          </a:p>
          <a:p>
            <a:pPr marL="0" lvl="0" indent="0">
              <a:buNone/>
            </a:pPr>
            <a:r>
              <a:rPr lang="hu-HU" sz="1800" dirty="0"/>
              <a:t>Díszlettörténetet és díszlettervezést oktatott </a:t>
            </a:r>
            <a:r>
              <a:rPr lang="hu-HU" sz="1800" dirty="0" err="1"/>
              <a:t>Jaschik</a:t>
            </a:r>
            <a:r>
              <a:rPr lang="hu-HU" sz="1800" dirty="0"/>
              <a:t> János iskolájában</a:t>
            </a:r>
          </a:p>
          <a:p>
            <a:pPr marL="0" lvl="0" indent="0">
              <a:buNone/>
            </a:pPr>
            <a:r>
              <a:rPr lang="hu-HU" sz="1800" dirty="0"/>
              <a:t>1929-1931 között a Szegedi Nemzeti Színház rendezője volt</a:t>
            </a:r>
          </a:p>
          <a:p>
            <a:pPr marL="0" lvl="0" indent="0">
              <a:buNone/>
            </a:pPr>
            <a:r>
              <a:rPr lang="hu-HU" sz="1800" b="1" dirty="0"/>
              <a:t>A Tragédia szerelmese: nyolc megvalósult és négy asztalfiókban maradt rendezés</a:t>
            </a:r>
          </a:p>
          <a:p>
            <a:pPr marL="0" lvl="0" indent="0">
              <a:buNone/>
            </a:pPr>
            <a:r>
              <a:rPr lang="hu-HU" sz="1800" dirty="0"/>
              <a:t>A mű népszerűsítése külföldi rendezésekkel, vendégjátékokkal</a:t>
            </a:r>
          </a:p>
          <a:p>
            <a:pPr marL="0" lvl="0" indent="0">
              <a:buNone/>
            </a:pPr>
            <a:r>
              <a:rPr lang="hu-HU" sz="1800" dirty="0"/>
              <a:t>1933: kötet a Tragédia ötvenéves színpadi útjáról</a:t>
            </a:r>
          </a:p>
          <a:p>
            <a:pPr marL="0" lvl="0" indent="0">
              <a:buNone/>
            </a:pPr>
            <a:r>
              <a:rPr lang="hu-HU" sz="1800" dirty="0"/>
              <a:t>1935: a Magyar Rádióban a mű hangjátékváltozata</a:t>
            </a:r>
          </a:p>
          <a:p>
            <a:pPr marL="0" lvl="0" indent="0">
              <a:buNone/>
            </a:pPr>
            <a:r>
              <a:rPr lang="hu-HU" sz="1800" dirty="0"/>
              <a:t>1938: a mű lemezfelvétele</a:t>
            </a:r>
          </a:p>
          <a:p>
            <a:pPr marL="0" lvl="0" indent="0">
              <a:buNone/>
            </a:pPr>
            <a:r>
              <a:rPr lang="hu-HU" sz="1800" dirty="0"/>
              <a:t>1944: a </a:t>
            </a:r>
            <a:r>
              <a:rPr lang="hu-HU" sz="1800" dirty="0" err="1"/>
              <a:t>Madách</a:t>
            </a:r>
            <a:r>
              <a:rPr lang="hu-HU" sz="1800" dirty="0"/>
              <a:t> életéről készített film: Egy ember tragédiája* </a:t>
            </a:r>
          </a:p>
          <a:p>
            <a:pPr marL="0" lvl="0" indent="0">
              <a:buNone/>
            </a:pPr>
            <a:r>
              <a:rPr lang="hu-HU" sz="1800" dirty="0"/>
              <a:t>a Tragédiából tervezett táncjátékváltozatról szőtt tervei és a film sajnos nem valósultak meg.</a:t>
            </a:r>
          </a:p>
        </p:txBody>
      </p:sp>
      <p:pic>
        <p:nvPicPr>
          <p:cNvPr id="1026" name="Picture 2" descr="Dr. Németh Antal és Az ember tragédiája - OSZ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09" y="1780972"/>
            <a:ext cx="2183689" cy="3009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1D9EF18-8318-4ADA-E13D-35C029130D94}"/>
              </a:ext>
            </a:extLst>
          </p:cNvPr>
          <p:cNvSpPr txBox="1"/>
          <p:nvPr/>
        </p:nvSpPr>
        <p:spPr>
          <a:xfrm>
            <a:off x="5666852" y="665467"/>
            <a:ext cx="5686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002060"/>
                </a:solidFill>
                <a:latin typeface="Freestyle Script" panose="030804020302050B0404" pitchFamily="66" charset="0"/>
              </a:rPr>
              <a:t>„A lehetetlen lelkesít fel, Ádám!”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087707A-76CF-7564-2507-77FCEF39F468}"/>
              </a:ext>
            </a:extLst>
          </p:cNvPr>
          <p:cNvSpPr txBox="1"/>
          <p:nvPr/>
        </p:nvSpPr>
        <p:spPr>
          <a:xfrm>
            <a:off x="7267902" y="5677007"/>
            <a:ext cx="431010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900" dirty="0">
                <a:latin typeface="Constantia" panose="02030602050306030303" pitchFamily="18" charset="0"/>
              </a:rPr>
              <a:t>*</a:t>
            </a:r>
            <a:r>
              <a:rPr lang="hu-HU" sz="1600" dirty="0" err="1">
                <a:latin typeface="Constantia" panose="02030602050306030303" pitchFamily="18" charset="0"/>
              </a:rPr>
              <a:t>Madách</a:t>
            </a:r>
            <a:r>
              <a:rPr lang="hu-HU" sz="1600" dirty="0">
                <a:latin typeface="Constantia" panose="02030602050306030303" pitchFamily="18" charset="0"/>
              </a:rPr>
              <a:t> életéről filmet rendezett 1946-ban:</a:t>
            </a:r>
          </a:p>
          <a:p>
            <a:pPr algn="r"/>
            <a:r>
              <a:rPr lang="hu-HU" sz="1600" dirty="0" err="1">
                <a:latin typeface="Constantia" panose="02030602050306030303" pitchFamily="18" charset="0"/>
              </a:rPr>
              <a:t>Madách</a:t>
            </a:r>
            <a:r>
              <a:rPr lang="hu-HU" sz="1600" dirty="0">
                <a:latin typeface="Constantia" panose="02030602050306030303" pitchFamily="18" charset="0"/>
              </a:rPr>
              <a:t> Imre  szerepében:  Tímár József</a:t>
            </a:r>
          </a:p>
          <a:p>
            <a:pPr lvl="1" algn="r"/>
            <a:r>
              <a:rPr lang="hu-HU" sz="1600" dirty="0">
                <a:latin typeface="Constantia" panose="02030602050306030303" pitchFamily="18" charset="0"/>
              </a:rPr>
              <a:t>Fráter Erzsébet </a:t>
            </a:r>
            <a:r>
              <a:rPr lang="hu-HU" sz="1600" dirty="0" err="1">
                <a:latin typeface="Constantia" panose="02030602050306030303" pitchFamily="18" charset="0"/>
              </a:rPr>
              <a:t>zerepében</a:t>
            </a:r>
            <a:r>
              <a:rPr lang="hu-HU" sz="1600" dirty="0">
                <a:latin typeface="Constantia" panose="02030602050306030303" pitchFamily="18" charset="0"/>
              </a:rPr>
              <a:t>: Szörényi Éva</a:t>
            </a:r>
          </a:p>
        </p:txBody>
      </p:sp>
    </p:spTree>
    <p:extLst>
      <p:ext uri="{BB962C8B-B14F-4D97-AF65-F5344CB8AC3E}">
        <p14:creationId xmlns:p14="http://schemas.microsoft.com/office/powerpoint/2010/main" val="3111800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AA449AC0-99F7-41DB-5BC0-7E25E35AA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22928"/>
              </p:ext>
            </p:extLst>
          </p:nvPr>
        </p:nvGraphicFramePr>
        <p:xfrm>
          <a:off x="259773" y="236740"/>
          <a:ext cx="11741727" cy="63882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9539">
                  <a:extLst>
                    <a:ext uri="{9D8B030D-6E8A-4147-A177-3AD203B41FA5}">
                      <a16:colId xmlns:a16="http://schemas.microsoft.com/office/drawing/2014/main" val="1897819016"/>
                    </a:ext>
                  </a:extLst>
                </a:gridCol>
                <a:gridCol w="2546002">
                  <a:extLst>
                    <a:ext uri="{9D8B030D-6E8A-4147-A177-3AD203B41FA5}">
                      <a16:colId xmlns:a16="http://schemas.microsoft.com/office/drawing/2014/main" val="848026216"/>
                    </a:ext>
                  </a:extLst>
                </a:gridCol>
                <a:gridCol w="7826186">
                  <a:extLst>
                    <a:ext uri="{9D8B030D-6E8A-4147-A177-3AD203B41FA5}">
                      <a16:colId xmlns:a16="http://schemas.microsoft.com/office/drawing/2014/main" val="1151707652"/>
                    </a:ext>
                  </a:extLst>
                </a:gridCol>
              </a:tblGrid>
              <a:tr h="331999">
                <a:tc>
                  <a:txBody>
                    <a:bodyPr/>
                    <a:lstStyle/>
                    <a:p>
                      <a:r>
                        <a:rPr lang="hu-HU" sz="1700" b="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1933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b="0" kern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München</a:t>
                      </a:r>
                      <a:endParaRPr lang="hu-HU" sz="1700" b="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700" b="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Vetített háttereket alkalmazott.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0893"/>
                  </a:ext>
                </a:extLst>
              </a:tr>
              <a:tr h="346433">
                <a:tc>
                  <a:txBody>
                    <a:bodyPr/>
                    <a:lstStyle/>
                    <a:p>
                      <a:endParaRPr lang="hu-HU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kern="1200" dirty="0">
                          <a:effectLst/>
                          <a:latin typeface="Constantia" panose="02030602050306030303" pitchFamily="18" charset="0"/>
                        </a:rPr>
                        <a:t>Római Operaház</a:t>
                      </a:r>
                      <a:r>
                        <a:rPr lang="hu-HU" sz="1700" kern="1200" baseline="0" dirty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hu-HU" sz="1700" kern="1200" dirty="0">
                          <a:effectLst/>
                          <a:latin typeface="Constantia" panose="02030602050306030303" pitchFamily="18" charset="0"/>
                        </a:rPr>
                        <a:t>(terv)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Nagyszabású operai hatásokban gondolkodott.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1062"/>
                  </a:ext>
                </a:extLst>
              </a:tr>
              <a:tr h="331999">
                <a:tc>
                  <a:txBody>
                    <a:bodyPr/>
                    <a:lstStyle/>
                    <a:p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kern="1200" dirty="0">
                          <a:effectLst/>
                          <a:latin typeface="Constantia" panose="02030602050306030303" pitchFamily="18" charset="0"/>
                        </a:rPr>
                        <a:t>Veronai Aréna (terv)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Merész tervek a </a:t>
                      </a:r>
                      <a:r>
                        <a:rPr lang="hu-HU" sz="1700" kern="1200" dirty="0">
                          <a:effectLst/>
                          <a:latin typeface="Constantia" panose="02030602050306030303" pitchFamily="18" charset="0"/>
                        </a:rPr>
                        <a:t>monumentális szabadtéri színpad kihasználására.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930927"/>
                  </a:ext>
                </a:extLst>
              </a:tr>
              <a:tr h="577389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kern="1200" dirty="0">
                          <a:effectLst/>
                          <a:latin typeface="Constantia" panose="02030602050306030303" pitchFamily="18" charset="0"/>
                        </a:rPr>
                        <a:t>Budai Színkör 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A müncheni előadás egyszerűsített változata. A szűkös anyagiak miatt </a:t>
                      </a:r>
                      <a:r>
                        <a:rPr lang="hu-HU" sz="1700" baseline="0" dirty="0">
                          <a:latin typeface="Constantia" panose="02030602050306030303" pitchFamily="18" charset="0"/>
                        </a:rPr>
                        <a:t>kompromisszumokra kényszerül. 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62157"/>
                  </a:ext>
                </a:extLst>
              </a:tr>
              <a:tr h="331999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Hamburg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i="1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„Hamburg volt a budapesti előa­dás gyakorlati főpróbája.”</a:t>
                      </a:r>
                      <a:r>
                        <a:rPr lang="hu-HU" sz="170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06111"/>
                  </a:ext>
                </a:extLst>
              </a:tr>
              <a:tr h="2023219">
                <a:tc>
                  <a:txBody>
                    <a:bodyPr/>
                    <a:lstStyle/>
                    <a:p>
                      <a:r>
                        <a:rPr lang="hu-HU" sz="1800" b="1" dirty="0">
                          <a:latin typeface="Constantia" panose="02030602050306030303" pitchFamily="18" charset="0"/>
                        </a:rPr>
                        <a:t>1937. 10. 21.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b="1" dirty="0">
                          <a:latin typeface="Constantia" panose="02030602050306030303" pitchFamily="18" charset="0"/>
                        </a:rPr>
                        <a:t>Nemzeti Színház, Budapest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Tragédia-rendezése pályája egyik csúcsa.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latin typeface="Constantia" panose="020306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Nemzeti Színház százéves évfordulójára készült. </a:t>
                      </a:r>
                      <a:endParaRPr lang="hu-HU" sz="1800" b="1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Látványos, mozgalmas, forgószínpados, sok szereplős, "operai" elképzelést valósított meg. Merész világítási effekteket és vetítést alkalmazott.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Milloss</a:t>
                      </a:r>
                      <a:r>
                        <a:rPr lang="hu-HU" sz="1800" b="1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Aurél tánckoreográfiája a londoni szín haláltáncában</a:t>
                      </a:r>
                      <a:r>
                        <a:rPr lang="hu-HU" sz="1800" b="1" kern="1200" baseline="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döbbenetes hatásával az előadás fénypontja lett.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kern="1200" baseline="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Későbbi rendezéseihez is inspiráló ötleteket adott ez a megvalósítás.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59844"/>
                  </a:ext>
                </a:extLst>
              </a:tr>
              <a:tr h="331999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Nemzeti Kamaraszínház 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Szikárabb, egyszerűbb, oratóriumszerű előadás szertartásjellegű motívumokkal.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01418"/>
                  </a:ext>
                </a:extLst>
              </a:tr>
              <a:tr h="577389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Frankfurt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Dinamikus, szimbolikus háttérvetítést használt továbbfejlesztve a kamaraszínházi előadás ötleteit.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54828"/>
                  </a:ext>
                </a:extLst>
              </a:tr>
              <a:tr h="753498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Nemzeti Kamaras</a:t>
                      </a:r>
                      <a:r>
                        <a:rPr lang="hu-HU" sz="1700" baseline="0" dirty="0">
                          <a:latin typeface="Constantia" panose="02030602050306030303" pitchFamily="18" charset="0"/>
                        </a:rPr>
                        <a:t>zínház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A „középváltozat”:</a:t>
                      </a:r>
                      <a:r>
                        <a:rPr lang="hu-HU" sz="1700" baseline="0" dirty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hu-HU" sz="170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Egyszerre próbál megfelelni a technikailag igényes, korszerű nagyszínházi kívánalmaknak és a kamaraszínpad meghittségének.</a:t>
                      </a:r>
                      <a:endParaRPr lang="hu-HU" sz="17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40797"/>
                  </a:ext>
                </a:extLst>
              </a:tr>
              <a:tr h="361682"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1943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700" dirty="0">
                          <a:latin typeface="Constantia" panose="02030602050306030303" pitchFamily="18" charset="0"/>
                        </a:rPr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700" dirty="0">
                          <a:latin typeface="Constantia" panose="02030602050306030303" pitchFamily="18" charset="0"/>
                        </a:rPr>
                        <a:t>Keserű tapasztalatok érik, sok kompromisszumot kell kötnie.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8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57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8670D25-7D89-D929-3D71-FE5BF57B5D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1981716"/>
            <a:ext cx="1987028" cy="275712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67472A5-ACD6-8437-545E-E7A6C6A2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4"/>
          <a:stretch>
            <a:fillRect/>
          </a:stretch>
        </p:blipFill>
        <p:spPr>
          <a:xfrm>
            <a:off x="5398926" y="1981716"/>
            <a:ext cx="2088572" cy="27898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2C7DB58-ADB1-5063-8E66-C2DFB432FCDF}"/>
              </a:ext>
            </a:extLst>
          </p:cNvPr>
          <p:cNvSpPr txBox="1"/>
          <p:nvPr/>
        </p:nvSpPr>
        <p:spPr>
          <a:xfrm>
            <a:off x="1039064" y="1011307"/>
            <a:ext cx="10332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Constantia" panose="02030602050306030303" pitchFamily="18" charset="0"/>
              </a:rPr>
              <a:t>„Az új rendezés nem forradalmi újításokra tör, hanem – a jubileumi év hagyományainak tiszteletét jelentő légkörének megfelelően – a tradícióban gyökerezik, a múltnak jövőbe mutató eredményeiből, ezeknek egységes felhasználásából alakítja ki az új színpadi formát”</a:t>
            </a:r>
          </a:p>
          <a:p>
            <a:pPr algn="r"/>
            <a:r>
              <a:rPr lang="hu-HU" dirty="0">
                <a:latin typeface="Constantia" panose="02030602050306030303" pitchFamily="18" charset="0"/>
              </a:rPr>
              <a:t>Németh Antal, rendező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CAB1EEE-A42F-1520-C397-5A1834D21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22654" r="58052" b="19224"/>
          <a:stretch>
            <a:fillRect/>
          </a:stretch>
        </p:blipFill>
        <p:spPr>
          <a:xfrm>
            <a:off x="6513691" y="4000251"/>
            <a:ext cx="1934688" cy="26189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7A6E59E-93AF-3727-C6CB-6EBA2C790E2C}"/>
              </a:ext>
            </a:extLst>
          </p:cNvPr>
          <p:cNvSpPr txBox="1"/>
          <p:nvPr/>
        </p:nvSpPr>
        <p:spPr>
          <a:xfrm>
            <a:off x="213081" y="5632912"/>
            <a:ext cx="21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latin typeface="Constantia" panose="02030602050306030303" pitchFamily="18" charset="0"/>
              </a:rPr>
              <a:t>Ádám:</a:t>
            </a:r>
          </a:p>
          <a:p>
            <a:pPr algn="ctr"/>
            <a:r>
              <a:rPr lang="hu-HU" sz="1800" dirty="0" err="1">
                <a:latin typeface="Constantia" panose="02030602050306030303" pitchFamily="18" charset="0"/>
              </a:rPr>
              <a:t>Lehotay</a:t>
            </a:r>
            <a:r>
              <a:rPr lang="hu-HU" sz="1800" dirty="0">
                <a:latin typeface="Constantia" panose="02030602050306030303" pitchFamily="18" charset="0"/>
              </a:rPr>
              <a:t> Árpád</a:t>
            </a:r>
            <a:endParaRPr lang="hu-HU" dirty="0">
              <a:latin typeface="Constantia" panose="02030602050306030303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A159B24-1A86-7CA5-08A8-BF8514DA7AC4}"/>
              </a:ext>
            </a:extLst>
          </p:cNvPr>
          <p:cNvSpPr txBox="1"/>
          <p:nvPr/>
        </p:nvSpPr>
        <p:spPr>
          <a:xfrm>
            <a:off x="3799524" y="5664076"/>
            <a:ext cx="1352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latin typeface="Constantia" panose="02030602050306030303" pitchFamily="18" charset="0"/>
              </a:rPr>
              <a:t>Éva: </a:t>
            </a:r>
          </a:p>
          <a:p>
            <a:pPr algn="ctr"/>
            <a:r>
              <a:rPr lang="hu-HU" sz="1800" dirty="0">
                <a:latin typeface="Constantia" panose="02030602050306030303" pitchFamily="18" charset="0"/>
              </a:rPr>
              <a:t>Tőkés Anna</a:t>
            </a:r>
            <a:endParaRPr lang="hu-HU" dirty="0">
              <a:latin typeface="Constantia" panose="02030602050306030303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8A3C42D-5161-0F8C-8E7D-C3E890CB41CA}"/>
              </a:ext>
            </a:extLst>
          </p:cNvPr>
          <p:cNvSpPr txBox="1"/>
          <p:nvPr/>
        </p:nvSpPr>
        <p:spPr>
          <a:xfrm>
            <a:off x="5037348" y="5632911"/>
            <a:ext cx="183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Constantia" panose="02030602050306030303" pitchFamily="18" charset="0"/>
              </a:rPr>
              <a:t>Lucifer:</a:t>
            </a:r>
          </a:p>
          <a:p>
            <a:pPr algn="ctr"/>
            <a:r>
              <a:rPr lang="hu-HU" dirty="0" err="1">
                <a:latin typeface="Constantia" panose="02030602050306030303" pitchFamily="18" charset="0"/>
              </a:rPr>
              <a:t>Csortos</a:t>
            </a:r>
            <a:r>
              <a:rPr lang="hu-HU" dirty="0">
                <a:latin typeface="Constantia" panose="02030602050306030303" pitchFamily="18" charset="0"/>
              </a:rPr>
              <a:t> Gyula</a:t>
            </a:r>
          </a:p>
        </p:txBody>
      </p:sp>
      <p:pic>
        <p:nvPicPr>
          <p:cNvPr id="1030" name="Picture 6" descr="Szegedi Szabadtéri Játékok - Lehotay Árpád">
            <a:extLst>
              <a:ext uri="{FF2B5EF4-FFF2-40B4-BE49-F238E27FC236}">
                <a16:creationId xmlns:a16="http://schemas.microsoft.com/office/drawing/2014/main" id="{6B45981A-1254-3C18-8C84-0EC298174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 intensity="6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301" b="16367"/>
          <a:stretch>
            <a:fillRect/>
          </a:stretch>
        </p:blipFill>
        <p:spPr bwMode="auto">
          <a:xfrm>
            <a:off x="643702" y="1981715"/>
            <a:ext cx="2273628" cy="27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98677E8-1331-E9C0-F575-A7AF1ABA08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5594" t="20336" r="12840" b="36077"/>
          <a:stretch>
            <a:fillRect/>
          </a:stretch>
        </p:blipFill>
        <p:spPr>
          <a:xfrm>
            <a:off x="1914206" y="4053770"/>
            <a:ext cx="2089957" cy="2565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7174F080-ED0A-59BE-A496-241FFA8F1B7B}"/>
              </a:ext>
            </a:extLst>
          </p:cNvPr>
          <p:cNvSpPr txBox="1"/>
          <p:nvPr/>
        </p:nvSpPr>
        <p:spPr>
          <a:xfrm>
            <a:off x="2139081" y="426532"/>
            <a:ext cx="757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Constantia" panose="02030602050306030303" pitchFamily="18" charset="0"/>
              </a:rPr>
              <a:t>Az ember tragédiája, 1937. október 21.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05FAE32-051C-D60F-A55E-B74B70AC773F}"/>
              </a:ext>
            </a:extLst>
          </p:cNvPr>
          <p:cNvSpPr txBox="1"/>
          <p:nvPr/>
        </p:nvSpPr>
        <p:spPr>
          <a:xfrm>
            <a:off x="7865918" y="2344616"/>
            <a:ext cx="3505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u-HU" dirty="0">
                <a:latin typeface="Constantia" panose="02030602050306030303" pitchFamily="18" charset="0"/>
              </a:rPr>
              <a:t>díszlet: Horváth János – Varga Mátyás</a:t>
            </a:r>
          </a:p>
          <a:p>
            <a:pPr>
              <a:lnSpc>
                <a:spcPct val="120000"/>
              </a:lnSpc>
            </a:pPr>
            <a:r>
              <a:rPr lang="hu-HU" dirty="0">
                <a:latin typeface="Constantia" panose="02030602050306030303" pitchFamily="18" charset="0"/>
              </a:rPr>
              <a:t>jelmez: </a:t>
            </a:r>
            <a:r>
              <a:rPr lang="hu-HU" dirty="0" err="1">
                <a:latin typeface="Constantia" panose="02030602050306030303" pitchFamily="18" charset="0"/>
              </a:rPr>
              <a:t>Nagyajtay</a:t>
            </a:r>
            <a:r>
              <a:rPr lang="hu-HU" dirty="0">
                <a:latin typeface="Constantia" panose="02030602050306030303" pitchFamily="18" charset="0"/>
              </a:rPr>
              <a:t> Teréz</a:t>
            </a:r>
          </a:p>
          <a:p>
            <a:pPr>
              <a:lnSpc>
                <a:spcPct val="120000"/>
              </a:lnSpc>
            </a:pPr>
            <a:r>
              <a:rPr lang="hu-HU" dirty="0">
                <a:latin typeface="Constantia" panose="02030602050306030303" pitchFamily="18" charset="0"/>
              </a:rPr>
              <a:t>zene: Farkas Ferenc</a:t>
            </a:r>
          </a:p>
          <a:p>
            <a:pPr>
              <a:lnSpc>
                <a:spcPct val="120000"/>
              </a:lnSpc>
            </a:pPr>
            <a:r>
              <a:rPr lang="hu-HU" dirty="0">
                <a:latin typeface="Constantia" panose="02030602050306030303" pitchFamily="18" charset="0"/>
              </a:rPr>
              <a:t>koreográfia: </a:t>
            </a:r>
            <a:r>
              <a:rPr lang="hu-HU" dirty="0" err="1">
                <a:latin typeface="Constantia" panose="02030602050306030303" pitchFamily="18" charset="0"/>
              </a:rPr>
              <a:t>Milloss</a:t>
            </a:r>
            <a:r>
              <a:rPr lang="hu-HU" dirty="0">
                <a:latin typeface="Constantia" panose="02030602050306030303" pitchFamily="18" charset="0"/>
              </a:rPr>
              <a:t> Aurél</a:t>
            </a:r>
            <a:r>
              <a:rPr lang="hu-HU" sz="1600" dirty="0">
                <a:latin typeface="Constantia" panose="02030602050306030303" pitchFamily="18" charset="0"/>
              </a:rPr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40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97694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/>
              <a:t>Gellért Endre</a:t>
            </a:r>
            <a:br>
              <a:rPr lang="hu-HU" sz="4000" b="1" dirty="0"/>
            </a:br>
            <a:r>
              <a:rPr lang="hu-HU" sz="4000" b="1" dirty="0"/>
              <a:t>(1914-1960)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8001000" cy="4351338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Budapesti születésű kétszeres Kossuth-díjas színész, főiskolai </a:t>
            </a:r>
            <a:br>
              <a:rPr lang="hu-HU" sz="2000" dirty="0"/>
            </a:br>
            <a:r>
              <a:rPr lang="hu-HU" sz="2000" dirty="0"/>
              <a:t>tanár és rendező.</a:t>
            </a:r>
          </a:p>
          <a:p>
            <a:r>
              <a:rPr lang="hu-HU" sz="2000" dirty="0"/>
              <a:t>Tagja volt a Magyar Színháznak, a Vígszínháznak, a Független Színpadnak, majd a Nemzeti Színháznak 1945-től.</a:t>
            </a:r>
          </a:p>
          <a:p>
            <a:r>
              <a:rPr lang="hu-HU" sz="2000" dirty="0"/>
              <a:t>Első rendezése: 1939 „A méla </a:t>
            </a:r>
            <a:r>
              <a:rPr lang="hu-HU" sz="2000" dirty="0" err="1"/>
              <a:t>Tempefői</a:t>
            </a:r>
            <a:r>
              <a:rPr lang="hu-HU" sz="2000" dirty="0"/>
              <a:t>” Csokonai Vitéz </a:t>
            </a:r>
            <a:r>
              <a:rPr lang="hu-HU" sz="2000" dirty="0" err="1"/>
              <a:t>Miháytól</a:t>
            </a:r>
            <a:r>
              <a:rPr lang="hu-HU" sz="2000" dirty="0"/>
              <a:t>.</a:t>
            </a:r>
          </a:p>
          <a:p>
            <a:r>
              <a:rPr lang="hu-HU" sz="2000" dirty="0" err="1"/>
              <a:t>Regéczy</a:t>
            </a:r>
            <a:r>
              <a:rPr lang="hu-HU" sz="2000" dirty="0"/>
              <a:t> Margit volt a felesége, akit 1950-ben vett el.</a:t>
            </a:r>
          </a:p>
          <a:p>
            <a:r>
              <a:rPr lang="hu-HU" sz="2000" dirty="0"/>
              <a:t>1954-ben rendezi meg a Tragédiát a Nemzeti Színházban Major Tamással és Marton Endrével.</a:t>
            </a:r>
          </a:p>
          <a:p>
            <a:r>
              <a:rPr lang="hu-HU" sz="2000" dirty="0"/>
              <a:t>Néhány színházi rendezése:</a:t>
            </a:r>
          </a:p>
          <a:p>
            <a:pPr lvl="1"/>
            <a:r>
              <a:rPr lang="hu-HU" sz="1800" dirty="0"/>
              <a:t>Shakespeare: Hamlet</a:t>
            </a:r>
          </a:p>
          <a:p>
            <a:pPr lvl="1"/>
            <a:r>
              <a:rPr lang="hu-HU" sz="1800" dirty="0" err="1"/>
              <a:t>Molière</a:t>
            </a:r>
            <a:r>
              <a:rPr lang="hu-HU" sz="1800" dirty="0"/>
              <a:t>: Gömböc úr</a:t>
            </a:r>
          </a:p>
          <a:p>
            <a:pPr lvl="1"/>
            <a:r>
              <a:rPr lang="hu-HU" sz="1800" dirty="0"/>
              <a:t>Gogol: A revizor</a:t>
            </a:r>
          </a:p>
          <a:p>
            <a:pPr lvl="1"/>
            <a:r>
              <a:rPr lang="hu-HU" sz="1800" dirty="0"/>
              <a:t>Csehov: Ványa bácsi (utolsó rendezése)</a:t>
            </a:r>
          </a:p>
        </p:txBody>
      </p:sp>
      <p:pic>
        <p:nvPicPr>
          <p:cNvPr id="2050" name="Picture 2" descr="Gellért Endre | Hidegháborús színházi gyűjtemé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01" y="1118610"/>
            <a:ext cx="2564712" cy="2892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DE0F45E-9CEA-58B1-F770-C4F090091CC0}"/>
              </a:ext>
            </a:extLst>
          </p:cNvPr>
          <p:cNvSpPr txBox="1"/>
          <p:nvPr/>
        </p:nvSpPr>
        <p:spPr>
          <a:xfrm>
            <a:off x="6018821" y="4441588"/>
            <a:ext cx="48239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4000" dirty="0">
                <a:solidFill>
                  <a:srgbClr val="002060"/>
                </a:solidFill>
                <a:latin typeface="Fave Script Bold Pro" panose="020F0502020204030204" pitchFamily="2" charset="-18"/>
              </a:rPr>
              <a:t>„…az élet küzdelem,</a:t>
            </a:r>
            <a:br>
              <a:rPr lang="hu-HU" sz="4000" dirty="0">
                <a:solidFill>
                  <a:srgbClr val="002060"/>
                </a:solidFill>
                <a:latin typeface="Fave Script Bold Pro" panose="020F0502020204030204" pitchFamily="2" charset="-18"/>
              </a:rPr>
            </a:br>
            <a:r>
              <a:rPr lang="hu-HU" sz="4000" dirty="0">
                <a:solidFill>
                  <a:srgbClr val="002060"/>
                </a:solidFill>
                <a:latin typeface="Fave Script Bold Pro" panose="020F0502020204030204" pitchFamily="2" charset="-18"/>
              </a:rPr>
              <a:t>S az ember célja e küzdés maga.”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430310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1417</Words>
  <Application>Microsoft Office PowerPoint</Application>
  <PresentationFormat>Szélesvásznú</PresentationFormat>
  <Paragraphs>122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Yu Gothic UI Semibold</vt:lpstr>
      <vt:lpstr>Arial</vt:lpstr>
      <vt:lpstr>Calibri</vt:lpstr>
      <vt:lpstr>Constantia</vt:lpstr>
      <vt:lpstr>Edwardian Script ITC</vt:lpstr>
      <vt:lpstr>Fave Script Bold Pro</vt:lpstr>
      <vt:lpstr>Freestyle Script</vt:lpstr>
      <vt:lpstr>Georgia</vt:lpstr>
      <vt:lpstr>Office-téma</vt:lpstr>
      <vt:lpstr>Az ember tragédiája a Nemzeti Színházban</vt:lpstr>
      <vt:lpstr>Paulay Ede (1836-1894)</vt:lpstr>
      <vt:lpstr>Az ember tragédiája ősbemutatója 1883. szeptember 21.</vt:lpstr>
      <vt:lpstr>PowerPoint-bemutató</vt:lpstr>
      <vt:lpstr>PowerPoint-bemutató</vt:lpstr>
      <vt:lpstr>Németh Antal (1903-1968)</vt:lpstr>
      <vt:lpstr>PowerPoint-bemutató</vt:lpstr>
      <vt:lpstr>PowerPoint-bemutató</vt:lpstr>
      <vt:lpstr>Gellért Endre (1914-1960)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Ferenc Oszvald</dc:creator>
  <cp:lastModifiedBy>O365 felhasználó</cp:lastModifiedBy>
  <cp:revision>81</cp:revision>
  <dcterms:created xsi:type="dcterms:W3CDTF">2026-03-28T09:48:29Z</dcterms:created>
  <dcterms:modified xsi:type="dcterms:W3CDTF">2026-03-29T15:01:50Z</dcterms:modified>
</cp:coreProperties>
</file>